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5" r:id="rId10"/>
    <p:sldId id="267" r:id="rId11"/>
    <p:sldId id="266" r:id="rId12"/>
  </p:sldIdLst>
  <p:sldSz cx="12192000" cy="6858000"/>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75402" cy="33795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88628" y="0"/>
            <a:ext cx="4275402" cy="337958"/>
          </a:xfrm>
          <a:prstGeom prst="rect">
            <a:avLst/>
          </a:prstGeom>
        </p:spPr>
        <p:txBody>
          <a:bodyPr vert="horz" lIns="91440" tIns="45720" rIns="91440" bIns="45720" rtlCol="0"/>
          <a:lstStyle>
            <a:lvl1pPr algn="r">
              <a:defRPr sz="1200"/>
            </a:lvl1pPr>
          </a:lstStyle>
          <a:p>
            <a:fld id="{089061D3-73F6-4DA6-B3EE-87EC9C9C1107}" type="datetimeFigureOut">
              <a:rPr kumimoji="1" lang="ja-JP" altLang="en-US" smtClean="0"/>
              <a:t>2023/11/2</a:t>
            </a:fld>
            <a:endParaRPr kumimoji="1" lang="ja-JP" altLang="en-US"/>
          </a:p>
        </p:txBody>
      </p:sp>
      <p:sp>
        <p:nvSpPr>
          <p:cNvPr id="4" name="フッター プレースホルダー 3"/>
          <p:cNvSpPr>
            <a:spLocks noGrp="1"/>
          </p:cNvSpPr>
          <p:nvPr>
            <p:ph type="ftr" sz="quarter" idx="2"/>
          </p:nvPr>
        </p:nvSpPr>
        <p:spPr>
          <a:xfrm>
            <a:off x="0" y="6397806"/>
            <a:ext cx="4275402" cy="33795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88628" y="6397806"/>
            <a:ext cx="4275402" cy="337957"/>
          </a:xfrm>
          <a:prstGeom prst="rect">
            <a:avLst/>
          </a:prstGeom>
        </p:spPr>
        <p:txBody>
          <a:bodyPr vert="horz" lIns="91440" tIns="45720" rIns="91440" bIns="45720" rtlCol="0" anchor="b"/>
          <a:lstStyle>
            <a:lvl1pPr algn="r">
              <a:defRPr sz="1200"/>
            </a:lvl1pPr>
          </a:lstStyle>
          <a:p>
            <a:fld id="{12A8CBEE-FFBC-4E40-AE5B-3ACB14DD5CFB}" type="slidenum">
              <a:rPr kumimoji="1" lang="ja-JP" altLang="en-US" smtClean="0"/>
              <a:t>‹#›</a:t>
            </a:fld>
            <a:endParaRPr kumimoji="1" lang="ja-JP" altLang="en-US"/>
          </a:p>
        </p:txBody>
      </p:sp>
    </p:spTree>
    <p:extLst>
      <p:ext uri="{BB962C8B-B14F-4D97-AF65-F5344CB8AC3E}">
        <p14:creationId xmlns:p14="http://schemas.microsoft.com/office/powerpoint/2010/main" val="23058330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75402" cy="33834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589198" y="0"/>
            <a:ext cx="4275402" cy="338348"/>
          </a:xfrm>
          <a:prstGeom prst="rect">
            <a:avLst/>
          </a:prstGeom>
        </p:spPr>
        <p:txBody>
          <a:bodyPr vert="horz" lIns="91440" tIns="45720" rIns="91440" bIns="45720" rtlCol="0"/>
          <a:lstStyle>
            <a:lvl1pPr algn="r">
              <a:defRPr sz="1200"/>
            </a:lvl1pPr>
          </a:lstStyle>
          <a:p>
            <a:fld id="{BF11EC1D-4615-47FD-8648-17188E1CAEA3}" type="datetimeFigureOut">
              <a:rPr kumimoji="1" lang="ja-JP" altLang="en-US" smtClean="0"/>
              <a:t>2023/11/2</a:t>
            </a:fld>
            <a:endParaRPr kumimoji="1" lang="ja-JP" altLang="en-US"/>
          </a:p>
        </p:txBody>
      </p:sp>
      <p:sp>
        <p:nvSpPr>
          <p:cNvPr id="4" name="スライド イメージ プレースホルダー 3"/>
          <p:cNvSpPr>
            <a:spLocks noGrp="1" noRot="1" noChangeAspect="1"/>
          </p:cNvSpPr>
          <p:nvPr>
            <p:ph type="sldImg" idx="2"/>
          </p:nvPr>
        </p:nvSpPr>
        <p:spPr>
          <a:xfrm>
            <a:off x="2913063" y="841375"/>
            <a:ext cx="4040187" cy="22733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86632" y="3241587"/>
            <a:ext cx="7893050" cy="2652206"/>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397417"/>
            <a:ext cx="4275402" cy="33834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9198" y="6397417"/>
            <a:ext cx="4275402" cy="338347"/>
          </a:xfrm>
          <a:prstGeom prst="rect">
            <a:avLst/>
          </a:prstGeom>
        </p:spPr>
        <p:txBody>
          <a:bodyPr vert="horz" lIns="91440" tIns="45720" rIns="91440" bIns="45720" rtlCol="0" anchor="b"/>
          <a:lstStyle>
            <a:lvl1pPr algn="r">
              <a:defRPr sz="1200"/>
            </a:lvl1pPr>
          </a:lstStyle>
          <a:p>
            <a:fld id="{7583D5AE-1F23-4797-92BE-6AFFD67DD3F5}" type="slidenum">
              <a:rPr kumimoji="1" lang="ja-JP" altLang="en-US" smtClean="0"/>
              <a:t>‹#›</a:t>
            </a:fld>
            <a:endParaRPr kumimoji="1" lang="ja-JP" altLang="en-US"/>
          </a:p>
        </p:txBody>
      </p:sp>
    </p:spTree>
    <p:extLst>
      <p:ext uri="{BB962C8B-B14F-4D97-AF65-F5344CB8AC3E}">
        <p14:creationId xmlns:p14="http://schemas.microsoft.com/office/powerpoint/2010/main" val="11454532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0F26B6E-7025-44C0-8AC5-37EACC811FA0}" type="datetime1">
              <a:rPr lang="en-US" altLang="ja-JP" smtClean="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50D8884-17DF-4A5F-9109-724572297A11}" type="datetime1">
              <a:rPr lang="en-US" altLang="ja-JP" smtClean="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C752B0B-9993-44A5-A3FA-F3278DCEDDE9}" type="datetime1">
              <a:rPr lang="en-US" altLang="ja-JP" smtClean="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7A223EA-25E5-4203-B1D1-180CB74DEC70}" type="datetime1">
              <a:rPr lang="en-US" altLang="ja-JP" smtClean="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62ACA65-0C8C-4F5B-830B-3ECB36FAC9CA}" type="datetime1">
              <a:rPr lang="en-US" altLang="ja-JP" smtClean="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3F910A9-E885-41CE-9182-D81D44BC6B1A}" type="datetime1">
              <a:rPr lang="en-US" altLang="ja-JP" smtClean="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2ED2CB6-F462-4295-AE6D-A63B8A341AFF}" type="datetime1">
              <a:rPr lang="en-US" altLang="ja-JP" smtClean="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5B0CFF5-E225-4B42-8602-0EC5ECC62849}" type="datetime1">
              <a:rPr lang="en-US" altLang="ja-JP" smtClean="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FDFCF0E-9B1C-4BE2-9208-65578291B783}" type="datetime1">
              <a:rPr lang="en-US" altLang="ja-JP" smtClean="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32EB4BC-F6E5-4D33-9192-D02DE27C34FF}" type="datetime1">
              <a:rPr lang="en-US" altLang="ja-JP" smtClean="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6703844-BBE1-4F92-8946-BE8C037A924F}" type="datetime1">
              <a:rPr lang="en-US" altLang="ja-JP" smtClean="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6E15BF5-40F0-4F0D-AB80-C9C1C1FAA25C}" type="datetime1">
              <a:rPr lang="en-US" altLang="ja-JP" smtClean="0"/>
              <a:t>11/2/2023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D846A21-7F44-4E78-9538-3038223AA06A}" type="datetime1">
              <a:rPr lang="en-US" altLang="ja-JP" smtClean="0"/>
              <a:t>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D6249C-6DAA-4A85-9865-460DC49CF905}" type="datetime1">
              <a:rPr lang="en-US" altLang="ja-JP" smtClean="0"/>
              <a:t>11/2/2023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0EF9813-51DC-4443-9147-80B965368736}" type="datetime1">
              <a:rPr lang="en-US" altLang="ja-JP" smtClean="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3466239-7F32-4169-B972-D81126164466}" type="datetime1">
              <a:rPr lang="en-US" altLang="ja-JP" smtClean="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9E1C52B-D3B2-4053-8DF0-087835721101}" type="datetime1">
              <a:rPr lang="en-US" altLang="ja-JP" smtClean="0"/>
              <a:t>11/2/2023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hf hdr="0" ftr="0" dt="0"/>
  <p:txStyles>
    <p:titleStyle>
      <a:lvl1pPr algn="l" defTabSz="457200" rtl="0" eaLnBrk="1" latinLnBrk="0" hangingPunct="1">
        <a:spcBef>
          <a:spcPct val="0"/>
        </a:spcBef>
        <a:buNone/>
        <a:defRPr kumimoji="1" sz="3600" kern="1200">
          <a:solidFill>
            <a:schemeClr val="accent1">
              <a:lumMod val="7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91158" y="1206799"/>
            <a:ext cx="7766936" cy="1646302"/>
          </a:xfrm>
        </p:spPr>
        <p:txBody>
          <a:bodyPr/>
          <a:lstStyle/>
          <a:p>
            <a:pPr algn="l"/>
            <a:r>
              <a:rPr kumimoji="1" lang="ja-JP" altLang="en-US" dirty="0" smtClean="0"/>
              <a:t>身寄りのない方への</a:t>
            </a:r>
            <a:r>
              <a:rPr kumimoji="1" lang="en-US" altLang="ja-JP" dirty="0" smtClean="0"/>
              <a:t/>
            </a:r>
            <a:br>
              <a:rPr kumimoji="1" lang="en-US" altLang="ja-JP" dirty="0" smtClean="0"/>
            </a:br>
            <a:r>
              <a:rPr kumimoji="1" lang="ja-JP" altLang="en-US" dirty="0" smtClean="0"/>
              <a:t>意思決定支援</a:t>
            </a:r>
            <a:endParaRPr kumimoji="1" lang="ja-JP" altLang="en-US" dirty="0"/>
          </a:p>
        </p:txBody>
      </p:sp>
      <p:sp>
        <p:nvSpPr>
          <p:cNvPr id="3" name="サブタイトル 2"/>
          <p:cNvSpPr>
            <a:spLocks noGrp="1"/>
          </p:cNvSpPr>
          <p:nvPr>
            <p:ph type="subTitle" idx="1"/>
          </p:nvPr>
        </p:nvSpPr>
        <p:spPr>
          <a:xfrm>
            <a:off x="4849623" y="4875082"/>
            <a:ext cx="4753519" cy="1096899"/>
          </a:xfrm>
        </p:spPr>
        <p:txBody>
          <a:bodyPr>
            <a:noAutofit/>
          </a:bodyPr>
          <a:lstStyle/>
          <a:p>
            <a:r>
              <a:rPr kumimoji="1" lang="ja-JP" altLang="en-US" sz="2000" dirty="0" smtClean="0">
                <a:solidFill>
                  <a:schemeClr val="tx1">
                    <a:lumMod val="65000"/>
                    <a:lumOff val="35000"/>
                  </a:schemeClr>
                </a:solidFill>
              </a:rPr>
              <a:t>弘前総合医療センター</a:t>
            </a:r>
            <a:endParaRPr kumimoji="1" lang="en-US" altLang="ja-JP" sz="2000" dirty="0" smtClean="0">
              <a:solidFill>
                <a:schemeClr val="tx1">
                  <a:lumMod val="65000"/>
                  <a:lumOff val="35000"/>
                </a:schemeClr>
              </a:solidFill>
            </a:endParaRPr>
          </a:p>
          <a:p>
            <a:r>
              <a:rPr lang="ja-JP" altLang="en-US" sz="2000" dirty="0">
                <a:solidFill>
                  <a:schemeClr val="tx1">
                    <a:lumMod val="65000"/>
                    <a:lumOff val="35000"/>
                  </a:schemeClr>
                </a:solidFill>
              </a:rPr>
              <a:t>地域医療</a:t>
            </a:r>
            <a:r>
              <a:rPr lang="ja-JP" altLang="en-US" sz="2000" dirty="0" smtClean="0">
                <a:solidFill>
                  <a:schemeClr val="tx1">
                    <a:lumMod val="65000"/>
                    <a:lumOff val="35000"/>
                  </a:schemeClr>
                </a:solidFill>
              </a:rPr>
              <a:t>連携室　</a:t>
            </a:r>
            <a:r>
              <a:rPr lang="en-US" altLang="ja-JP" sz="2000" dirty="0" smtClean="0">
                <a:solidFill>
                  <a:schemeClr val="tx1">
                    <a:lumMod val="65000"/>
                    <a:lumOff val="35000"/>
                  </a:schemeClr>
                </a:solidFill>
              </a:rPr>
              <a:t>MSW</a:t>
            </a:r>
            <a:r>
              <a:rPr lang="ja-JP" altLang="en-US" sz="2000" dirty="0" smtClean="0">
                <a:solidFill>
                  <a:schemeClr val="tx1">
                    <a:lumMod val="65000"/>
                    <a:lumOff val="35000"/>
                  </a:schemeClr>
                </a:solidFill>
              </a:rPr>
              <a:t>　小林陽子</a:t>
            </a:r>
            <a:endParaRPr lang="en-US" altLang="ja-JP" sz="2000" dirty="0" smtClean="0">
              <a:solidFill>
                <a:schemeClr val="tx1">
                  <a:lumMod val="65000"/>
                  <a:lumOff val="35000"/>
                </a:schemeClr>
              </a:solidFill>
            </a:endParaRPr>
          </a:p>
        </p:txBody>
      </p:sp>
      <p:sp>
        <p:nvSpPr>
          <p:cNvPr id="4" name="スライド番号プレースホルダー 3"/>
          <p:cNvSpPr>
            <a:spLocks noGrp="1"/>
          </p:cNvSpPr>
          <p:nvPr>
            <p:ph type="sldNum" sz="quarter" idx="12"/>
          </p:nvPr>
        </p:nvSpPr>
        <p:spPr/>
        <p:txBody>
          <a:bodyPr/>
          <a:lstStyle/>
          <a:p>
            <a:fld id="{D57F1E4F-1CFF-5643-939E-217C01CDF565}" type="slidenum">
              <a:rPr lang="en-US" sz="4000" smtClean="0"/>
              <a:pPr/>
              <a:t>1</a:t>
            </a:fld>
            <a:endParaRPr lang="en-US" sz="4000" dirty="0"/>
          </a:p>
        </p:txBody>
      </p:sp>
      <p:sp>
        <p:nvSpPr>
          <p:cNvPr id="5" name="テキスト ボックス 4"/>
          <p:cNvSpPr txBox="1"/>
          <p:nvPr/>
        </p:nvSpPr>
        <p:spPr>
          <a:xfrm>
            <a:off x="2459865" y="3025513"/>
            <a:ext cx="6814137" cy="461665"/>
          </a:xfrm>
          <a:prstGeom prst="rect">
            <a:avLst/>
          </a:prstGeom>
          <a:noFill/>
        </p:spPr>
        <p:txBody>
          <a:bodyPr wrap="square" rtlCol="0">
            <a:spAutoFit/>
          </a:bodyPr>
          <a:lstStyle/>
          <a:p>
            <a:r>
              <a:rPr kumimoji="1" lang="ja-JP" altLang="en-US" sz="2400" b="1" dirty="0" smtClean="0">
                <a:solidFill>
                  <a:schemeClr val="accent1">
                    <a:lumMod val="75000"/>
                  </a:schemeClr>
                </a:solidFill>
              </a:rPr>
              <a:t>“もしものとき”</a:t>
            </a:r>
            <a:r>
              <a:rPr kumimoji="1" lang="ja-JP" altLang="en-US" sz="2400" b="1" dirty="0" smtClean="0">
                <a:solidFill>
                  <a:schemeClr val="accent1">
                    <a:lumMod val="75000"/>
                  </a:schemeClr>
                </a:solidFill>
              </a:rPr>
              <a:t>を</a:t>
            </a:r>
            <a:r>
              <a:rPr kumimoji="1" lang="ja-JP" altLang="en-US" sz="2400" b="1" dirty="0">
                <a:solidFill>
                  <a:schemeClr val="accent1">
                    <a:lumMod val="75000"/>
                  </a:schemeClr>
                </a:solidFill>
              </a:rPr>
              <a:t>本人に</a:t>
            </a:r>
            <a:r>
              <a:rPr kumimoji="1" lang="ja-JP" altLang="en-US" sz="2400" b="1" dirty="0" smtClean="0">
                <a:solidFill>
                  <a:schemeClr val="accent1">
                    <a:lumMod val="75000"/>
                  </a:schemeClr>
                </a:solidFill>
              </a:rPr>
              <a:t>考えて</a:t>
            </a:r>
            <a:r>
              <a:rPr kumimoji="1" lang="ja-JP" altLang="en-US" sz="2400" b="1" dirty="0" smtClean="0">
                <a:solidFill>
                  <a:schemeClr val="accent1">
                    <a:lumMod val="75000"/>
                  </a:schemeClr>
                </a:solidFill>
              </a:rPr>
              <a:t>いただくために</a:t>
            </a:r>
            <a:endParaRPr kumimoji="1" lang="ja-JP" altLang="en-US" sz="2400" b="1" dirty="0">
              <a:solidFill>
                <a:schemeClr val="accent1">
                  <a:lumMod val="75000"/>
                </a:schemeClr>
              </a:solidFill>
            </a:endParaRPr>
          </a:p>
        </p:txBody>
      </p:sp>
    </p:spTree>
    <p:extLst>
      <p:ext uri="{BB962C8B-B14F-4D97-AF65-F5344CB8AC3E}">
        <p14:creationId xmlns:p14="http://schemas.microsoft.com/office/powerpoint/2010/main" val="564592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502276"/>
            <a:ext cx="8840153" cy="991673"/>
          </a:xfrm>
        </p:spPr>
        <p:txBody>
          <a:bodyPr>
            <a:normAutofit/>
          </a:bodyPr>
          <a:lstStyle/>
          <a:p>
            <a:r>
              <a:rPr lang="ja-JP" altLang="en-US" dirty="0"/>
              <a:t>問題提起</a:t>
            </a:r>
            <a:endParaRPr kumimoji="1" lang="ja-JP" altLang="en-US" dirty="0"/>
          </a:p>
        </p:txBody>
      </p:sp>
      <p:sp>
        <p:nvSpPr>
          <p:cNvPr id="3" name="コンテンツ プレースホルダー 2"/>
          <p:cNvSpPr>
            <a:spLocks noGrp="1"/>
          </p:cNvSpPr>
          <p:nvPr>
            <p:ph idx="1"/>
          </p:nvPr>
        </p:nvSpPr>
        <p:spPr>
          <a:xfrm>
            <a:off x="677333" y="1273504"/>
            <a:ext cx="9406825" cy="5223135"/>
          </a:xfrm>
        </p:spPr>
        <p:txBody>
          <a:bodyPr/>
          <a:lstStyle/>
          <a:p>
            <a:pPr marL="0" indent="0">
              <a:buNone/>
            </a:pPr>
            <a:endParaRPr lang="en-US" altLang="ja-JP" sz="2800" dirty="0" smtClean="0"/>
          </a:p>
          <a:p>
            <a:r>
              <a:rPr lang="ja-JP" altLang="en-US" sz="2800" dirty="0" smtClean="0"/>
              <a:t>どの</a:t>
            </a:r>
            <a:r>
              <a:rPr lang="ja-JP" altLang="en-US" sz="2800" dirty="0"/>
              <a:t>ようなタイミングで</a:t>
            </a:r>
            <a:r>
              <a:rPr lang="ja-JP" altLang="en-US" sz="2800" dirty="0" smtClean="0"/>
              <a:t>、だれが伝えていくのがよいのか</a:t>
            </a:r>
            <a:endParaRPr lang="en-US" altLang="ja-JP" sz="2800" dirty="0" smtClean="0"/>
          </a:p>
          <a:p>
            <a:endParaRPr lang="en-US" altLang="ja-JP" sz="2800" dirty="0" smtClean="0"/>
          </a:p>
          <a:p>
            <a:r>
              <a:rPr kumimoji="1" lang="ja-JP" altLang="en-US" sz="2800" dirty="0" smtClean="0"/>
              <a:t>キーパーソンになってくださる方が見つからなかった場合、どのように支援していけばよいのか</a:t>
            </a:r>
            <a:endParaRPr kumimoji="1" lang="ja-JP" altLang="en-US" sz="2800" dirty="0"/>
          </a:p>
        </p:txBody>
      </p:sp>
      <p:sp>
        <p:nvSpPr>
          <p:cNvPr id="4" name="スライド番号プレースホルダー 3"/>
          <p:cNvSpPr>
            <a:spLocks noGrp="1"/>
          </p:cNvSpPr>
          <p:nvPr>
            <p:ph type="sldNum" sz="quarter" idx="12"/>
          </p:nvPr>
        </p:nvSpPr>
        <p:spPr>
          <a:xfrm>
            <a:off x="8294447" y="5886816"/>
            <a:ext cx="1016976" cy="365125"/>
          </a:xfrm>
        </p:spPr>
        <p:txBody>
          <a:bodyPr/>
          <a:lstStyle/>
          <a:p>
            <a:fld id="{519954A3-9DFD-4C44-94BA-B95130A3BA1C}" type="slidenum">
              <a:rPr lang="en-US" sz="4000" smtClean="0"/>
              <a:t>10</a:t>
            </a:fld>
            <a:endParaRPr lang="en-US" sz="4000" dirty="0"/>
          </a:p>
        </p:txBody>
      </p:sp>
    </p:spTree>
    <p:extLst>
      <p:ext uri="{BB962C8B-B14F-4D97-AF65-F5344CB8AC3E}">
        <p14:creationId xmlns:p14="http://schemas.microsoft.com/office/powerpoint/2010/main" val="2307054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1068946"/>
            <a:ext cx="8596668" cy="861454"/>
          </a:xfrm>
        </p:spPr>
        <p:txBody>
          <a:bodyPr/>
          <a:lstStyle/>
          <a:p>
            <a:r>
              <a:rPr kumimoji="1" lang="ja-JP" altLang="en-US" dirty="0" smtClean="0"/>
              <a:t>ご清聴ありがとうございました</a:t>
            </a:r>
            <a:endParaRPr kumimoji="1" lang="ja-JP" altLang="en-US" dirty="0"/>
          </a:p>
        </p:txBody>
      </p:sp>
      <p:sp>
        <p:nvSpPr>
          <p:cNvPr id="4" name="スライド番号プレースホルダー 3"/>
          <p:cNvSpPr>
            <a:spLocks noGrp="1"/>
          </p:cNvSpPr>
          <p:nvPr>
            <p:ph type="sldNum" sz="quarter" idx="12"/>
          </p:nvPr>
        </p:nvSpPr>
        <p:spPr>
          <a:xfrm>
            <a:off x="8577784" y="6088988"/>
            <a:ext cx="1016976" cy="365125"/>
          </a:xfrm>
        </p:spPr>
        <p:txBody>
          <a:bodyPr/>
          <a:lstStyle/>
          <a:p>
            <a:fld id="{519954A3-9DFD-4C44-94BA-B95130A3BA1C}" type="slidenum">
              <a:rPr lang="en-US" sz="4000" smtClean="0"/>
              <a:t>11</a:t>
            </a:fld>
            <a:endParaRPr lang="en-US" sz="4000" dirty="0"/>
          </a:p>
        </p:txBody>
      </p:sp>
      <p:pic>
        <p:nvPicPr>
          <p:cNvPr id="1026" name="Picture 2" descr="エンディングノートのイラスト"/>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27660" y="2461550"/>
            <a:ext cx="34671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7405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442174"/>
            <a:ext cx="8596668" cy="794197"/>
          </a:xfrm>
        </p:spPr>
        <p:txBody>
          <a:bodyPr>
            <a:normAutofit/>
          </a:bodyPr>
          <a:lstStyle/>
          <a:p>
            <a:r>
              <a:rPr kumimoji="1" lang="ja-JP" altLang="en-US" sz="4000" dirty="0" smtClean="0"/>
              <a:t>事例紹介</a:t>
            </a:r>
            <a:endParaRPr kumimoji="1" lang="ja-JP" altLang="en-US" sz="4000" dirty="0"/>
          </a:p>
        </p:txBody>
      </p:sp>
      <p:sp>
        <p:nvSpPr>
          <p:cNvPr id="3" name="コンテンツ プレースホルダー 2"/>
          <p:cNvSpPr>
            <a:spLocks noGrp="1"/>
          </p:cNvSpPr>
          <p:nvPr>
            <p:ph idx="1"/>
          </p:nvPr>
        </p:nvSpPr>
        <p:spPr>
          <a:xfrm>
            <a:off x="677334" y="1403797"/>
            <a:ext cx="9767432" cy="5164428"/>
          </a:xfrm>
        </p:spPr>
        <p:txBody>
          <a:bodyPr>
            <a:normAutofit/>
          </a:bodyPr>
          <a:lstStyle/>
          <a:p>
            <a:r>
              <a:rPr kumimoji="1" lang="en-US" altLang="ja-JP" sz="2800" dirty="0" smtClean="0"/>
              <a:t>75</a:t>
            </a:r>
            <a:r>
              <a:rPr kumimoji="1" lang="ja-JP" altLang="en-US" sz="2800" dirty="0" smtClean="0"/>
              <a:t>歳　男性</a:t>
            </a:r>
            <a:endParaRPr kumimoji="1" lang="en-US" altLang="ja-JP" sz="2800" dirty="0" smtClean="0"/>
          </a:p>
          <a:p>
            <a:r>
              <a:rPr lang="ja-JP" altLang="en-US" sz="2800" dirty="0" smtClean="0"/>
              <a:t>肺</a:t>
            </a:r>
            <a:r>
              <a:rPr lang="ja-JP" altLang="en-US" sz="2800" dirty="0"/>
              <a:t>小細胞</a:t>
            </a:r>
            <a:r>
              <a:rPr lang="ja-JP" altLang="en-US" sz="2800" dirty="0" smtClean="0"/>
              <a:t>癌　多発肝転移　頚椎・胸椎に転移あり</a:t>
            </a:r>
            <a:endParaRPr lang="en-US" altLang="ja-JP" sz="2800" dirty="0" smtClean="0"/>
          </a:p>
          <a:p>
            <a:r>
              <a:rPr kumimoji="1" lang="ja-JP" altLang="en-US" sz="2800" dirty="0" smtClean="0"/>
              <a:t>一人暮らし　身寄りがないとの情報</a:t>
            </a:r>
            <a:endParaRPr kumimoji="1" lang="en-US" altLang="ja-JP" sz="2800" dirty="0" smtClean="0"/>
          </a:p>
          <a:p>
            <a:r>
              <a:rPr lang="en-US" altLang="ja-JP" sz="2800" dirty="0" smtClean="0"/>
              <a:t>ADL</a:t>
            </a:r>
            <a:r>
              <a:rPr lang="ja-JP" altLang="en-US" sz="2800" dirty="0" smtClean="0"/>
              <a:t>自立　</a:t>
            </a:r>
            <a:endParaRPr kumimoji="1" lang="en-US" altLang="ja-JP" sz="2800" dirty="0" smtClean="0"/>
          </a:p>
          <a:p>
            <a:endParaRPr kumimoji="1" lang="en-US" altLang="ja-JP" sz="2800" dirty="0" smtClean="0"/>
          </a:p>
          <a:p>
            <a:pPr marL="0" indent="0">
              <a:buNone/>
            </a:pPr>
            <a:r>
              <a:rPr kumimoji="1" lang="ja-JP" altLang="en-US" sz="2800" dirty="0" smtClean="0"/>
              <a:t>主治医より、肺癌の告知済み。</a:t>
            </a:r>
            <a:endParaRPr kumimoji="1" lang="en-US" altLang="ja-JP" sz="2800" dirty="0" smtClean="0"/>
          </a:p>
          <a:p>
            <a:pPr marL="0" indent="0">
              <a:buNone/>
            </a:pPr>
            <a:r>
              <a:rPr kumimoji="1" lang="ja-JP" altLang="en-US" sz="2800" dirty="0" smtClean="0"/>
              <a:t>身寄りがないため、ご自身のもしものことも考えなければならない状況。今後</a:t>
            </a:r>
            <a:r>
              <a:rPr kumimoji="1" lang="ja-JP" altLang="en-US" sz="2800" dirty="0"/>
              <a:t>について面談してほし</a:t>
            </a:r>
            <a:r>
              <a:rPr kumimoji="1" lang="ja-JP" altLang="en-US" sz="2800" dirty="0" smtClean="0"/>
              <a:t>いと依頼あり</a:t>
            </a:r>
            <a:r>
              <a:rPr kumimoji="1" lang="ja-JP" altLang="en-US" sz="2400" dirty="0" smtClean="0"/>
              <a:t>。</a:t>
            </a:r>
            <a:endParaRPr kumimoji="1" lang="en-US" altLang="ja-JP" sz="2400" dirty="0" smtClean="0"/>
          </a:p>
        </p:txBody>
      </p:sp>
      <p:sp>
        <p:nvSpPr>
          <p:cNvPr id="4" name="スライド番号プレースホルダー 3"/>
          <p:cNvSpPr>
            <a:spLocks noGrp="1"/>
          </p:cNvSpPr>
          <p:nvPr>
            <p:ph type="sldNum" sz="quarter" idx="12"/>
          </p:nvPr>
        </p:nvSpPr>
        <p:spPr>
          <a:xfrm>
            <a:off x="8680816" y="6203100"/>
            <a:ext cx="683339" cy="365125"/>
          </a:xfrm>
        </p:spPr>
        <p:txBody>
          <a:bodyPr/>
          <a:lstStyle/>
          <a:p>
            <a:fld id="{519954A3-9DFD-4C44-94BA-B95130A3BA1C}" type="slidenum">
              <a:rPr lang="en-US" sz="4000" smtClean="0"/>
              <a:t>2</a:t>
            </a:fld>
            <a:endParaRPr lang="en-US" sz="4000" dirty="0"/>
          </a:p>
        </p:txBody>
      </p:sp>
    </p:spTree>
    <p:extLst>
      <p:ext uri="{BB962C8B-B14F-4D97-AF65-F5344CB8AC3E}">
        <p14:creationId xmlns:p14="http://schemas.microsoft.com/office/powerpoint/2010/main" val="1579204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80364" y="326265"/>
            <a:ext cx="8596668" cy="845713"/>
          </a:xfrm>
        </p:spPr>
        <p:txBody>
          <a:bodyPr>
            <a:normAutofit/>
          </a:bodyPr>
          <a:lstStyle/>
          <a:p>
            <a:r>
              <a:rPr kumimoji="1" lang="ja-JP" altLang="en-US" sz="4000" dirty="0" smtClean="0"/>
              <a:t>本人と初回面談</a:t>
            </a:r>
            <a:endParaRPr kumimoji="1" lang="ja-JP" altLang="en-US" sz="4000" dirty="0"/>
          </a:p>
        </p:txBody>
      </p:sp>
      <p:sp>
        <p:nvSpPr>
          <p:cNvPr id="3" name="コンテンツ プレースホルダー 2"/>
          <p:cNvSpPr>
            <a:spLocks noGrp="1"/>
          </p:cNvSpPr>
          <p:nvPr>
            <p:ph idx="1"/>
          </p:nvPr>
        </p:nvSpPr>
        <p:spPr>
          <a:xfrm>
            <a:off x="600061" y="1171978"/>
            <a:ext cx="9909100" cy="5293217"/>
          </a:xfrm>
        </p:spPr>
        <p:txBody>
          <a:bodyPr/>
          <a:lstStyle/>
          <a:p>
            <a:pPr marL="0" indent="0">
              <a:buNone/>
            </a:pPr>
            <a:r>
              <a:rPr kumimoji="1" lang="ja-JP" altLang="en-US" sz="2800" dirty="0" smtClean="0">
                <a:solidFill>
                  <a:schemeClr val="accent1">
                    <a:lumMod val="50000"/>
                  </a:schemeClr>
                </a:solidFill>
              </a:rPr>
              <a:t>家族背景</a:t>
            </a:r>
            <a:endParaRPr kumimoji="1" lang="en-US" altLang="ja-JP" sz="2800" dirty="0" smtClean="0">
              <a:solidFill>
                <a:schemeClr val="accent1">
                  <a:lumMod val="50000"/>
                </a:schemeClr>
              </a:solidFill>
            </a:endParaRPr>
          </a:p>
          <a:p>
            <a:r>
              <a:rPr kumimoji="1" lang="ja-JP" altLang="en-US" sz="2800" dirty="0" smtClean="0"/>
              <a:t>持ち家に上の姉と二人暮らしだったが、上の姉がグループホームに入所されてから一人暮らし。上の姉の身元引受人にもなっている。</a:t>
            </a:r>
            <a:endParaRPr kumimoji="1" lang="en-US" altLang="ja-JP" sz="2800" dirty="0" smtClean="0"/>
          </a:p>
          <a:p>
            <a:r>
              <a:rPr lang="ja-JP" altLang="en-US" sz="2800" dirty="0"/>
              <a:t>下の</a:t>
            </a:r>
            <a:r>
              <a:rPr lang="ja-JP" altLang="en-US" sz="2800" dirty="0" smtClean="0"/>
              <a:t>姉は市内に住んでいるが認知症あり。下の姉の夫とは</a:t>
            </a:r>
            <a:r>
              <a:rPr lang="ja-JP" altLang="en-US" sz="2800" dirty="0"/>
              <a:t>３</a:t>
            </a:r>
            <a:r>
              <a:rPr lang="ja-JP" altLang="en-US" sz="2800" dirty="0" smtClean="0"/>
              <a:t>年前までは行き来があった。</a:t>
            </a:r>
            <a:endParaRPr lang="en-US" altLang="ja-JP" sz="2800" dirty="0" smtClean="0"/>
          </a:p>
          <a:p>
            <a:endParaRPr lang="en-US" altLang="ja-JP" dirty="0" smtClean="0"/>
          </a:p>
          <a:p>
            <a:pPr marL="0" indent="0">
              <a:buNone/>
            </a:pPr>
            <a:r>
              <a:rPr kumimoji="1" lang="ja-JP" altLang="en-US" sz="2800" dirty="0" smtClean="0">
                <a:solidFill>
                  <a:schemeClr val="accent1">
                    <a:lumMod val="50000"/>
                  </a:schemeClr>
                </a:solidFill>
              </a:rPr>
              <a:t>病気の受け止め</a:t>
            </a:r>
            <a:endParaRPr kumimoji="1" lang="en-US" altLang="ja-JP" sz="2800" dirty="0">
              <a:solidFill>
                <a:schemeClr val="accent1">
                  <a:lumMod val="50000"/>
                </a:schemeClr>
              </a:solidFill>
            </a:endParaRPr>
          </a:p>
          <a:p>
            <a:r>
              <a:rPr kumimoji="1" lang="ja-JP" altLang="en-US" sz="2800" dirty="0" smtClean="0">
                <a:solidFill>
                  <a:schemeClr val="tx1"/>
                </a:solidFill>
              </a:rPr>
              <a:t>まさか癌になるとは思っていなかったので、驚いているが治療をしていくしかないと思っている。医療費などはちゃんと支払っていくつもり。</a:t>
            </a:r>
            <a:endParaRPr kumimoji="1" lang="en-US" altLang="ja-JP" sz="2800" dirty="0" smtClean="0">
              <a:solidFill>
                <a:schemeClr val="tx1"/>
              </a:solidFill>
            </a:endParaRPr>
          </a:p>
          <a:p>
            <a:pPr marL="0" indent="0">
              <a:buNone/>
            </a:pPr>
            <a:endParaRPr kumimoji="1" lang="ja-JP" altLang="en-US" dirty="0">
              <a:solidFill>
                <a:schemeClr val="tx1"/>
              </a:solidFill>
            </a:endParaRPr>
          </a:p>
        </p:txBody>
      </p:sp>
      <p:sp>
        <p:nvSpPr>
          <p:cNvPr id="4" name="スライド番号プレースホルダー 3"/>
          <p:cNvSpPr>
            <a:spLocks noGrp="1"/>
          </p:cNvSpPr>
          <p:nvPr>
            <p:ph type="sldNum" sz="quarter" idx="12"/>
          </p:nvPr>
        </p:nvSpPr>
        <p:spPr>
          <a:xfrm>
            <a:off x="8693693" y="6100070"/>
            <a:ext cx="683339" cy="365125"/>
          </a:xfrm>
        </p:spPr>
        <p:txBody>
          <a:bodyPr/>
          <a:lstStyle/>
          <a:p>
            <a:fld id="{519954A3-9DFD-4C44-94BA-B95130A3BA1C}" type="slidenum">
              <a:rPr lang="en-US" sz="4000" smtClean="0"/>
              <a:t>3</a:t>
            </a:fld>
            <a:endParaRPr lang="en-US" sz="4000" dirty="0"/>
          </a:p>
        </p:txBody>
      </p:sp>
    </p:spTree>
    <p:extLst>
      <p:ext uri="{BB962C8B-B14F-4D97-AF65-F5344CB8AC3E}">
        <p14:creationId xmlns:p14="http://schemas.microsoft.com/office/powerpoint/2010/main" val="2474459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455054"/>
            <a:ext cx="8596668" cy="807076"/>
          </a:xfrm>
        </p:spPr>
        <p:txBody>
          <a:bodyPr/>
          <a:lstStyle/>
          <a:p>
            <a:r>
              <a:rPr kumimoji="1" lang="ja-JP" altLang="en-US" dirty="0" smtClean="0"/>
              <a:t>一度目の入院後、２回目の面談</a:t>
            </a:r>
            <a:endParaRPr kumimoji="1" lang="ja-JP" altLang="en-US" dirty="0"/>
          </a:p>
        </p:txBody>
      </p:sp>
      <p:sp>
        <p:nvSpPr>
          <p:cNvPr id="3" name="コンテンツ プレースホルダー 2"/>
          <p:cNvSpPr>
            <a:spLocks noGrp="1"/>
          </p:cNvSpPr>
          <p:nvPr>
            <p:ph idx="1"/>
          </p:nvPr>
        </p:nvSpPr>
        <p:spPr>
          <a:xfrm>
            <a:off x="677333" y="1416677"/>
            <a:ext cx="9316673" cy="4624686"/>
          </a:xfrm>
        </p:spPr>
        <p:txBody>
          <a:bodyPr/>
          <a:lstStyle/>
          <a:p>
            <a:r>
              <a:rPr kumimoji="1" lang="ja-JP" altLang="en-US" sz="2800" dirty="0" smtClean="0"/>
              <a:t>気管支鏡検査を行い、抗がん剤治療が始まった。体調は変わりなし。</a:t>
            </a:r>
            <a:endParaRPr kumimoji="1" lang="en-US" altLang="ja-JP" sz="2800" dirty="0" smtClean="0"/>
          </a:p>
          <a:p>
            <a:endParaRPr kumimoji="1" lang="en-US" altLang="ja-JP" sz="2800" dirty="0" smtClean="0"/>
          </a:p>
          <a:p>
            <a:r>
              <a:rPr kumimoji="1" lang="ja-JP" altLang="en-US" sz="2800" dirty="0" smtClean="0"/>
              <a:t>一か月は入院と聞いたので、会社の知り合いが新聞やガスを止めてくれた。</a:t>
            </a:r>
            <a:endParaRPr kumimoji="1" lang="en-US" altLang="ja-JP" sz="2800" dirty="0" smtClean="0"/>
          </a:p>
          <a:p>
            <a:endParaRPr kumimoji="1" lang="en-US" altLang="ja-JP" sz="2800" dirty="0" smtClean="0"/>
          </a:p>
          <a:p>
            <a:r>
              <a:rPr lang="ja-JP" altLang="en-US" sz="2800" dirty="0"/>
              <a:t>施設に入所して</a:t>
            </a:r>
            <a:r>
              <a:rPr lang="ja-JP" altLang="en-US" sz="2800" dirty="0" smtClean="0"/>
              <a:t>いた上の姉が救急搬送され、当院に入院になった。これから姉の担当医より病状説明を受ける予定。</a:t>
            </a:r>
            <a:endParaRPr lang="en-US" altLang="ja-JP" sz="2800" dirty="0" smtClean="0"/>
          </a:p>
          <a:p>
            <a:pPr marL="0" indent="0">
              <a:buNone/>
            </a:pPr>
            <a:endParaRPr kumimoji="1" lang="en-US" altLang="ja-JP" dirty="0" smtClean="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519954A3-9DFD-4C44-94BA-B95130A3BA1C}" type="slidenum">
              <a:rPr lang="en-US" sz="4000" smtClean="0"/>
              <a:t>4</a:t>
            </a:fld>
            <a:endParaRPr lang="en-US" sz="4000" dirty="0"/>
          </a:p>
        </p:txBody>
      </p:sp>
    </p:spTree>
    <p:extLst>
      <p:ext uri="{BB962C8B-B14F-4D97-AF65-F5344CB8AC3E}">
        <p14:creationId xmlns:p14="http://schemas.microsoft.com/office/powerpoint/2010/main" val="3021100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7639" y="283335"/>
            <a:ext cx="8596668" cy="811369"/>
          </a:xfrm>
        </p:spPr>
        <p:txBody>
          <a:bodyPr/>
          <a:lstStyle/>
          <a:p>
            <a:r>
              <a:rPr kumimoji="1" lang="ja-JP" altLang="en-US" dirty="0" smtClean="0"/>
              <a:t>一度目の入院後、３回目の面談</a:t>
            </a:r>
            <a:endParaRPr kumimoji="1" lang="ja-JP" altLang="en-US" dirty="0"/>
          </a:p>
        </p:txBody>
      </p:sp>
      <p:sp>
        <p:nvSpPr>
          <p:cNvPr id="3" name="コンテンツ プレースホルダー 2"/>
          <p:cNvSpPr>
            <a:spLocks noGrp="1"/>
          </p:cNvSpPr>
          <p:nvPr>
            <p:ph idx="1"/>
          </p:nvPr>
        </p:nvSpPr>
        <p:spPr>
          <a:xfrm>
            <a:off x="612938" y="1094704"/>
            <a:ext cx="10012132" cy="5563674"/>
          </a:xfrm>
        </p:spPr>
        <p:txBody>
          <a:bodyPr>
            <a:normAutofit fontScale="92500" lnSpcReduction="20000"/>
          </a:bodyPr>
          <a:lstStyle/>
          <a:p>
            <a:r>
              <a:rPr kumimoji="1" lang="ja-JP" altLang="en-US" sz="2800" dirty="0" smtClean="0"/>
              <a:t>日常生活に問題はないと思うが、介護認定は進めておこうと思っている。</a:t>
            </a:r>
            <a:endParaRPr kumimoji="1" lang="en-US" altLang="ja-JP" sz="2800" dirty="0" smtClean="0"/>
          </a:p>
          <a:p>
            <a:r>
              <a:rPr lang="ja-JP" altLang="en-US" sz="2800" dirty="0" smtClean="0"/>
              <a:t>自分も施設に入ったほうがいいのだろうかと思うこともある。</a:t>
            </a:r>
            <a:endParaRPr lang="en-US" altLang="ja-JP" sz="2800" dirty="0" smtClean="0"/>
          </a:p>
          <a:p>
            <a:r>
              <a:rPr lang="ja-JP" altLang="en-US" sz="2800" dirty="0" smtClean="0">
                <a:solidFill>
                  <a:srgbClr val="FF0000"/>
                </a:solidFill>
              </a:rPr>
              <a:t>下の姉に娘（姪）はいるが、認知症の姉、病気の姉の夫のことで大変だろうから、迷惑はかけたくない。</a:t>
            </a:r>
            <a:endParaRPr lang="en-US" altLang="ja-JP" sz="2800" dirty="0" smtClean="0">
              <a:solidFill>
                <a:srgbClr val="FF0000"/>
              </a:solidFill>
            </a:endParaRPr>
          </a:p>
          <a:p>
            <a:pPr marL="0" indent="0">
              <a:buNone/>
            </a:pPr>
            <a:endParaRPr kumimoji="1" lang="en-US" altLang="ja-JP" sz="2800" dirty="0"/>
          </a:p>
          <a:p>
            <a:pPr marL="0" indent="0">
              <a:buNone/>
            </a:pPr>
            <a:r>
              <a:rPr kumimoji="1" lang="ja-JP" altLang="en-US" sz="2800" dirty="0" smtClean="0"/>
              <a:t>→施設に入所するとなれば、身元引受人が必要になる。</a:t>
            </a:r>
            <a:endParaRPr kumimoji="1" lang="en-US" altLang="ja-JP" sz="2800" dirty="0" smtClean="0"/>
          </a:p>
          <a:p>
            <a:pPr marL="0" indent="0">
              <a:buNone/>
            </a:pPr>
            <a:r>
              <a:rPr lang="ja-JP" altLang="en-US" sz="2800" dirty="0" smtClean="0"/>
              <a:t>すでに入所しているお姉さまの身元引受人も患者のままでいいのか、親戚の方にも相談されてはどうかと提案するが、親戚と連絡を取ることについては消極的。</a:t>
            </a:r>
            <a:endParaRPr lang="en-US" altLang="ja-JP" sz="2800" dirty="0" smtClean="0"/>
          </a:p>
          <a:p>
            <a:pPr marL="0" indent="0">
              <a:buNone/>
            </a:pPr>
            <a:endParaRPr lang="en-US" altLang="ja-JP" sz="2800" dirty="0" smtClean="0"/>
          </a:p>
          <a:p>
            <a:pPr marL="0" indent="0">
              <a:buNone/>
            </a:pPr>
            <a:r>
              <a:rPr lang="ja-JP" altLang="en-US" sz="2800" dirty="0" smtClean="0"/>
              <a:t>→退院後に本人が地域包括支援センターへ相談に行き、介護認定をすすめることに。</a:t>
            </a:r>
            <a:endParaRPr lang="en-US" altLang="ja-JP" sz="2800" dirty="0"/>
          </a:p>
        </p:txBody>
      </p:sp>
      <p:sp>
        <p:nvSpPr>
          <p:cNvPr id="4" name="スライド番号プレースホルダー 3"/>
          <p:cNvSpPr>
            <a:spLocks noGrp="1"/>
          </p:cNvSpPr>
          <p:nvPr>
            <p:ph type="sldNum" sz="quarter" idx="12"/>
          </p:nvPr>
        </p:nvSpPr>
        <p:spPr>
          <a:xfrm>
            <a:off x="8526270" y="6221666"/>
            <a:ext cx="683339" cy="365125"/>
          </a:xfrm>
        </p:spPr>
        <p:txBody>
          <a:bodyPr/>
          <a:lstStyle/>
          <a:p>
            <a:fld id="{519954A3-9DFD-4C44-94BA-B95130A3BA1C}" type="slidenum">
              <a:rPr lang="en-US" sz="4000" smtClean="0"/>
              <a:t>5</a:t>
            </a:fld>
            <a:endParaRPr lang="en-US" sz="4000" dirty="0"/>
          </a:p>
        </p:txBody>
      </p:sp>
    </p:spTree>
    <p:extLst>
      <p:ext uri="{BB962C8B-B14F-4D97-AF65-F5344CB8AC3E}">
        <p14:creationId xmlns:p14="http://schemas.microsoft.com/office/powerpoint/2010/main" val="2759588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二度目の入院後、４回目の面談</a:t>
            </a:r>
            <a:endParaRPr kumimoji="1" lang="ja-JP" altLang="en-US" dirty="0"/>
          </a:p>
        </p:txBody>
      </p:sp>
      <p:sp>
        <p:nvSpPr>
          <p:cNvPr id="3" name="コンテンツ プレースホルダー 2"/>
          <p:cNvSpPr>
            <a:spLocks noGrp="1"/>
          </p:cNvSpPr>
          <p:nvPr>
            <p:ph idx="1"/>
          </p:nvPr>
        </p:nvSpPr>
        <p:spPr>
          <a:xfrm>
            <a:off x="677334" y="1632556"/>
            <a:ext cx="8596668" cy="3880773"/>
          </a:xfrm>
        </p:spPr>
        <p:txBody>
          <a:bodyPr>
            <a:normAutofit lnSpcReduction="10000"/>
          </a:bodyPr>
          <a:lstStyle/>
          <a:p>
            <a:r>
              <a:rPr kumimoji="1" lang="ja-JP" altLang="en-US" sz="2800" dirty="0" smtClean="0"/>
              <a:t>前回の退院後、介護認定の申請をする予定だったが、連休もあったため手続きに行けなかった。今回の退院後には、手続きに行きたいと思う。</a:t>
            </a:r>
            <a:endParaRPr kumimoji="1" lang="en-US" altLang="ja-JP" sz="2800" dirty="0" smtClean="0"/>
          </a:p>
          <a:p>
            <a:pPr marL="0" indent="0">
              <a:buNone/>
            </a:pPr>
            <a:endParaRPr kumimoji="1" lang="en-US" altLang="ja-JP" sz="2800" dirty="0" smtClean="0"/>
          </a:p>
          <a:p>
            <a:r>
              <a:rPr lang="ja-JP" altLang="en-US" sz="2800" dirty="0"/>
              <a:t>自宅での</a:t>
            </a:r>
            <a:r>
              <a:rPr lang="ja-JP" altLang="en-US" sz="2800" dirty="0" smtClean="0"/>
              <a:t>生活</a:t>
            </a:r>
            <a:r>
              <a:rPr lang="ja-JP" altLang="en-US" sz="2800" dirty="0"/>
              <a:t>で</a:t>
            </a:r>
            <a:r>
              <a:rPr lang="ja-JP" altLang="en-US" sz="2800" dirty="0" smtClean="0"/>
              <a:t>、不自由なところはなかった</a:t>
            </a:r>
            <a:r>
              <a:rPr lang="ja-JP" altLang="en-US" sz="2400" dirty="0" smtClean="0"/>
              <a:t>。</a:t>
            </a:r>
            <a:endParaRPr lang="en-US" altLang="ja-JP" sz="2400" dirty="0" smtClean="0"/>
          </a:p>
          <a:p>
            <a:endParaRPr kumimoji="1" lang="en-US" altLang="ja-JP" sz="2800" dirty="0">
              <a:solidFill>
                <a:schemeClr val="accent1">
                  <a:lumMod val="50000"/>
                </a:schemeClr>
              </a:solidFill>
            </a:endParaRPr>
          </a:p>
          <a:p>
            <a:pPr marL="0" indent="0">
              <a:buNone/>
            </a:pPr>
            <a:r>
              <a:rPr kumimoji="1" lang="ja-JP" altLang="en-US" sz="2800" dirty="0" smtClean="0">
                <a:solidFill>
                  <a:srgbClr val="FF0000"/>
                </a:solidFill>
              </a:rPr>
              <a:t>→主治医より病状説明と今後についても含めて、面談することに。</a:t>
            </a:r>
            <a:endParaRPr kumimoji="1" lang="ja-JP" altLang="en-US" sz="2800" dirty="0">
              <a:solidFill>
                <a:srgbClr val="FF0000"/>
              </a:solidFill>
            </a:endParaRPr>
          </a:p>
        </p:txBody>
      </p:sp>
      <p:sp>
        <p:nvSpPr>
          <p:cNvPr id="4" name="スライド番号プレースホルダー 3"/>
          <p:cNvSpPr>
            <a:spLocks noGrp="1"/>
          </p:cNvSpPr>
          <p:nvPr>
            <p:ph type="sldNum" sz="quarter" idx="12"/>
          </p:nvPr>
        </p:nvSpPr>
        <p:spPr/>
        <p:txBody>
          <a:bodyPr/>
          <a:lstStyle/>
          <a:p>
            <a:fld id="{519954A3-9DFD-4C44-94BA-B95130A3BA1C}" type="slidenum">
              <a:rPr lang="en-US" sz="4000" smtClean="0"/>
              <a:t>6</a:t>
            </a:fld>
            <a:endParaRPr lang="en-US" sz="4000" dirty="0"/>
          </a:p>
        </p:txBody>
      </p:sp>
    </p:spTree>
    <p:extLst>
      <p:ext uri="{BB962C8B-B14F-4D97-AF65-F5344CB8AC3E}">
        <p14:creationId xmlns:p14="http://schemas.microsoft.com/office/powerpoint/2010/main" val="3597226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480811"/>
            <a:ext cx="8596668" cy="742682"/>
          </a:xfrm>
        </p:spPr>
        <p:txBody>
          <a:bodyPr/>
          <a:lstStyle/>
          <a:p>
            <a:r>
              <a:rPr kumimoji="1" lang="ja-JP" altLang="en-US" dirty="0" smtClean="0"/>
              <a:t>病状説明に同席</a:t>
            </a:r>
            <a:endParaRPr kumimoji="1" lang="ja-JP" altLang="en-US" dirty="0"/>
          </a:p>
        </p:txBody>
      </p:sp>
      <p:sp>
        <p:nvSpPr>
          <p:cNvPr id="3" name="コンテンツ プレースホルダー 2"/>
          <p:cNvSpPr>
            <a:spLocks noGrp="1"/>
          </p:cNvSpPr>
          <p:nvPr>
            <p:ph idx="1"/>
          </p:nvPr>
        </p:nvSpPr>
        <p:spPr>
          <a:xfrm>
            <a:off x="677334" y="1353453"/>
            <a:ext cx="9368188" cy="4689081"/>
          </a:xfrm>
        </p:spPr>
        <p:txBody>
          <a:bodyPr>
            <a:normAutofit/>
          </a:bodyPr>
          <a:lstStyle/>
          <a:p>
            <a:r>
              <a:rPr lang="ja-JP" altLang="en-US" sz="2800" dirty="0" smtClean="0"/>
              <a:t>主治医からは、治療の効果や状況を伝えたうえで、</a:t>
            </a:r>
            <a:endParaRPr lang="en-US" altLang="ja-JP" sz="2800" dirty="0" smtClean="0"/>
          </a:p>
          <a:p>
            <a:pPr marL="0" indent="0">
              <a:buNone/>
            </a:pPr>
            <a:r>
              <a:rPr lang="ja-JP" altLang="en-US" sz="2800" dirty="0" smtClean="0"/>
              <a:t>「今後は体が動かなくなっていくことも考えられる」</a:t>
            </a:r>
            <a:endParaRPr lang="en-US" altLang="ja-JP" sz="2800" dirty="0" smtClean="0"/>
          </a:p>
          <a:p>
            <a:pPr marL="0" indent="0">
              <a:buNone/>
            </a:pPr>
            <a:r>
              <a:rPr lang="ja-JP" altLang="en-US" sz="2800" dirty="0" smtClean="0"/>
              <a:t>「一人暮らしで、癌の治療を開始したのだから、</a:t>
            </a:r>
            <a:endParaRPr lang="en-US" altLang="ja-JP" sz="2800" dirty="0" smtClean="0"/>
          </a:p>
          <a:p>
            <a:pPr marL="0" indent="0">
              <a:buNone/>
            </a:pPr>
            <a:r>
              <a:rPr lang="ja-JP" altLang="en-US" sz="2800" dirty="0" smtClean="0"/>
              <a:t>もう、もしものことを考えていかなければならない。</a:t>
            </a:r>
            <a:endParaRPr lang="en-US" altLang="ja-JP" sz="2800" dirty="0" smtClean="0"/>
          </a:p>
          <a:p>
            <a:pPr marL="0" indent="0">
              <a:buNone/>
            </a:pPr>
            <a:r>
              <a:rPr lang="ja-JP" altLang="en-US" sz="2800" dirty="0" smtClean="0"/>
              <a:t>連絡のつく親戚には現状を伝えていくように」と説明。</a:t>
            </a:r>
            <a:endParaRPr lang="en-US" altLang="ja-JP" sz="2800" dirty="0" smtClean="0"/>
          </a:p>
          <a:p>
            <a:pPr marL="0" indent="0">
              <a:buNone/>
            </a:pPr>
            <a:endParaRPr lang="en-US" altLang="ja-JP" sz="2800" dirty="0"/>
          </a:p>
          <a:p>
            <a:pPr marL="0" indent="0">
              <a:buNone/>
            </a:pPr>
            <a:r>
              <a:rPr lang="ja-JP" altLang="en-US" sz="2800" dirty="0" smtClean="0">
                <a:solidFill>
                  <a:srgbClr val="FF0000"/>
                </a:solidFill>
              </a:rPr>
              <a:t>→本人も、ようやく親戚に連絡をする気持ちになった</a:t>
            </a:r>
            <a:endParaRPr lang="en-US" altLang="ja-JP" sz="2800" dirty="0" smtClean="0">
              <a:solidFill>
                <a:srgbClr val="FF0000"/>
              </a:solidFill>
            </a:endParaRPr>
          </a:p>
          <a:p>
            <a:endParaRPr kumimoji="1" lang="ja-JP" altLang="en-US" sz="2400" dirty="0"/>
          </a:p>
        </p:txBody>
      </p:sp>
      <p:sp>
        <p:nvSpPr>
          <p:cNvPr id="4" name="スライド番号プレースホルダー 3"/>
          <p:cNvSpPr>
            <a:spLocks noGrp="1"/>
          </p:cNvSpPr>
          <p:nvPr>
            <p:ph type="sldNum" sz="quarter" idx="12"/>
          </p:nvPr>
        </p:nvSpPr>
        <p:spPr>
          <a:xfrm>
            <a:off x="8840967" y="6042534"/>
            <a:ext cx="683339" cy="365125"/>
          </a:xfrm>
        </p:spPr>
        <p:txBody>
          <a:bodyPr/>
          <a:lstStyle/>
          <a:p>
            <a:fld id="{519954A3-9DFD-4C44-94BA-B95130A3BA1C}" type="slidenum">
              <a:rPr lang="en-US" sz="4000" smtClean="0"/>
              <a:t>7</a:t>
            </a:fld>
            <a:endParaRPr lang="en-US" sz="4000" dirty="0"/>
          </a:p>
        </p:txBody>
      </p:sp>
    </p:spTree>
    <p:extLst>
      <p:ext uri="{BB962C8B-B14F-4D97-AF65-F5344CB8AC3E}">
        <p14:creationId xmlns:p14="http://schemas.microsoft.com/office/powerpoint/2010/main" val="2538210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71470"/>
          </a:xfrm>
        </p:spPr>
        <p:txBody>
          <a:bodyPr/>
          <a:lstStyle/>
          <a:p>
            <a:r>
              <a:rPr kumimoji="1" lang="ja-JP" altLang="en-US" dirty="0" smtClean="0"/>
              <a:t>病状説明後</a:t>
            </a:r>
            <a:endParaRPr kumimoji="1" lang="ja-JP" altLang="en-US" dirty="0"/>
          </a:p>
        </p:txBody>
      </p:sp>
      <p:sp>
        <p:nvSpPr>
          <p:cNvPr id="3" name="コンテンツ プレースホルダー 2"/>
          <p:cNvSpPr>
            <a:spLocks noGrp="1"/>
          </p:cNvSpPr>
          <p:nvPr>
            <p:ph idx="1"/>
          </p:nvPr>
        </p:nvSpPr>
        <p:spPr>
          <a:xfrm>
            <a:off x="677334" y="1481071"/>
            <a:ext cx="9290914" cy="4560291"/>
          </a:xfrm>
        </p:spPr>
        <p:txBody>
          <a:bodyPr>
            <a:normAutofit/>
          </a:bodyPr>
          <a:lstStyle/>
          <a:p>
            <a:r>
              <a:rPr kumimoji="1" lang="ja-JP" altLang="en-US" sz="2800" dirty="0" smtClean="0"/>
              <a:t>姪に連絡が取れ、</a:t>
            </a:r>
            <a:r>
              <a:rPr kumimoji="1" lang="en-US" altLang="ja-JP" sz="2800" dirty="0" err="1" smtClean="0"/>
              <a:t>Kp</a:t>
            </a:r>
            <a:r>
              <a:rPr kumimoji="1" lang="ja-JP" altLang="en-US" sz="2800" dirty="0" smtClean="0"/>
              <a:t>となっていただけることに</a:t>
            </a:r>
            <a:endParaRPr kumimoji="1" lang="en-US" altLang="ja-JP" sz="2800" dirty="0" smtClean="0"/>
          </a:p>
          <a:p>
            <a:endParaRPr kumimoji="1" lang="en-US" altLang="ja-JP" sz="2800" dirty="0" smtClean="0"/>
          </a:p>
          <a:p>
            <a:r>
              <a:rPr lang="ja-JP" altLang="en-US" sz="2800" dirty="0" smtClean="0"/>
              <a:t>患者の</a:t>
            </a:r>
            <a:r>
              <a:rPr lang="ja-JP" altLang="en-US" sz="2800" dirty="0"/>
              <a:t>金銭管理</a:t>
            </a:r>
            <a:r>
              <a:rPr lang="ja-JP" altLang="en-US" sz="2800" dirty="0" smtClean="0"/>
              <a:t>、施設入所中の姉のことも対応していただけることになった</a:t>
            </a:r>
            <a:endParaRPr kumimoji="1" lang="en-US" altLang="ja-JP" sz="2800" dirty="0" smtClean="0"/>
          </a:p>
          <a:p>
            <a:endParaRPr lang="en-US" altLang="ja-JP" sz="2800" dirty="0"/>
          </a:p>
          <a:p>
            <a:r>
              <a:rPr kumimoji="1" lang="en-US" altLang="ja-JP" sz="2800" dirty="0" smtClean="0"/>
              <a:t>ADL</a:t>
            </a:r>
            <a:r>
              <a:rPr kumimoji="1" lang="ja-JP" altLang="en-US" sz="2800" dirty="0" smtClean="0"/>
              <a:t>の低下により、施設入所することになるが、その際の施設見学</a:t>
            </a:r>
            <a:r>
              <a:rPr lang="ja-JP" altLang="en-US" sz="2800" dirty="0" smtClean="0"/>
              <a:t>・申し込みなども姪が対応して</a:t>
            </a:r>
            <a:r>
              <a:rPr lang="ja-JP" altLang="en-US" sz="2800" dirty="0"/>
              <a:t>くださった</a:t>
            </a:r>
            <a:endParaRPr lang="en-US" altLang="ja-JP" sz="2800" dirty="0" smtClean="0"/>
          </a:p>
          <a:p>
            <a:endParaRPr kumimoji="1" lang="ja-JP" altLang="en-US" sz="2800" dirty="0"/>
          </a:p>
        </p:txBody>
      </p:sp>
      <p:sp>
        <p:nvSpPr>
          <p:cNvPr id="4" name="スライド番号プレースホルダー 3"/>
          <p:cNvSpPr>
            <a:spLocks noGrp="1"/>
          </p:cNvSpPr>
          <p:nvPr>
            <p:ph type="sldNum" sz="quarter" idx="12"/>
          </p:nvPr>
        </p:nvSpPr>
        <p:spPr/>
        <p:txBody>
          <a:bodyPr/>
          <a:lstStyle/>
          <a:p>
            <a:fld id="{519954A3-9DFD-4C44-94BA-B95130A3BA1C}" type="slidenum">
              <a:rPr lang="en-US" sz="4000" smtClean="0"/>
              <a:t>8</a:t>
            </a:fld>
            <a:endParaRPr lang="en-US" sz="4000" dirty="0"/>
          </a:p>
        </p:txBody>
      </p:sp>
    </p:spTree>
    <p:extLst>
      <p:ext uri="{BB962C8B-B14F-4D97-AF65-F5344CB8AC3E}">
        <p14:creationId xmlns:p14="http://schemas.microsoft.com/office/powerpoint/2010/main" val="3809689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502276"/>
            <a:ext cx="8840153" cy="811369"/>
          </a:xfrm>
        </p:spPr>
        <p:txBody>
          <a:bodyPr>
            <a:normAutofit/>
          </a:bodyPr>
          <a:lstStyle/>
          <a:p>
            <a:r>
              <a:rPr kumimoji="1" lang="ja-JP" altLang="en-US" dirty="0" smtClean="0"/>
              <a:t>“もしものとき”を考えていただくために</a:t>
            </a:r>
            <a:endParaRPr kumimoji="1" lang="ja-JP" altLang="en-US" dirty="0"/>
          </a:p>
        </p:txBody>
      </p:sp>
      <p:sp>
        <p:nvSpPr>
          <p:cNvPr id="3" name="コンテンツ プレースホルダー 2"/>
          <p:cNvSpPr>
            <a:spLocks noGrp="1"/>
          </p:cNvSpPr>
          <p:nvPr>
            <p:ph idx="1"/>
          </p:nvPr>
        </p:nvSpPr>
        <p:spPr>
          <a:xfrm>
            <a:off x="819000" y="1777285"/>
            <a:ext cx="9445462" cy="4354230"/>
          </a:xfrm>
        </p:spPr>
        <p:txBody>
          <a:bodyPr/>
          <a:lstStyle/>
          <a:p>
            <a:r>
              <a:rPr kumimoji="1" lang="ja-JP" altLang="en-US" sz="2800" dirty="0" smtClean="0"/>
              <a:t>これから治療を開始していく人に、“もしものとき”のことも考えておいてほしいと</a:t>
            </a:r>
            <a:r>
              <a:rPr lang="ja-JP" altLang="en-US" sz="2800" dirty="0" smtClean="0"/>
              <a:t>は、なかなか言いにくい</a:t>
            </a:r>
            <a:r>
              <a:rPr lang="en-US" altLang="ja-JP" sz="2800" dirty="0" smtClean="0"/>
              <a:t>…</a:t>
            </a:r>
          </a:p>
          <a:p>
            <a:endParaRPr lang="en-US" altLang="ja-JP" sz="2800" dirty="0"/>
          </a:p>
          <a:p>
            <a:r>
              <a:rPr lang="ja-JP" altLang="en-US" sz="2800" dirty="0" smtClean="0"/>
              <a:t>しかし、</a:t>
            </a:r>
            <a:r>
              <a:rPr lang="en-US" altLang="ja-JP" sz="2800" dirty="0" smtClean="0"/>
              <a:t>ADL</a:t>
            </a:r>
            <a:r>
              <a:rPr lang="ja-JP" altLang="en-US" sz="2800" dirty="0" smtClean="0"/>
              <a:t>の低下、意識レベルの低下などで本人の意思決定ができない状況になると、その後の支援が困難になることも</a:t>
            </a:r>
            <a:r>
              <a:rPr lang="en-US" altLang="ja-JP" sz="2800" dirty="0" smtClean="0"/>
              <a:t>…</a:t>
            </a:r>
          </a:p>
        </p:txBody>
      </p:sp>
      <p:sp>
        <p:nvSpPr>
          <p:cNvPr id="4" name="スライド番号プレースホルダー 3"/>
          <p:cNvSpPr>
            <a:spLocks noGrp="1"/>
          </p:cNvSpPr>
          <p:nvPr>
            <p:ph type="sldNum" sz="quarter" idx="12"/>
          </p:nvPr>
        </p:nvSpPr>
        <p:spPr>
          <a:xfrm>
            <a:off x="8345963" y="6131514"/>
            <a:ext cx="1016976" cy="365125"/>
          </a:xfrm>
        </p:spPr>
        <p:txBody>
          <a:bodyPr/>
          <a:lstStyle/>
          <a:p>
            <a:fld id="{519954A3-9DFD-4C44-94BA-B95130A3BA1C}" type="slidenum">
              <a:rPr lang="en-US" sz="4000" smtClean="0"/>
              <a:t>9</a:t>
            </a:fld>
            <a:endParaRPr lang="en-US" sz="4000" dirty="0"/>
          </a:p>
        </p:txBody>
      </p:sp>
    </p:spTree>
    <p:extLst>
      <p:ext uri="{BB962C8B-B14F-4D97-AF65-F5344CB8AC3E}">
        <p14:creationId xmlns:p14="http://schemas.microsoft.com/office/powerpoint/2010/main" val="2089932199"/>
      </p:ext>
    </p:extLst>
  </p:cSld>
  <p:clrMapOvr>
    <a:masterClrMapping/>
  </p:clrMapOvr>
</p:sld>
</file>

<file path=ppt/theme/theme1.xml><?xml version="1.0" encoding="utf-8"?>
<a:theme xmlns:a="http://schemas.openxmlformats.org/drawingml/2006/main" name="ファセット">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1099</TotalTime>
  <Words>688</Words>
  <Application>Microsoft Office PowerPoint</Application>
  <PresentationFormat>ワイド画面</PresentationFormat>
  <Paragraphs>75</Paragraphs>
  <Slides>11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ＭＳ Ｐゴシック</vt:lpstr>
      <vt:lpstr>メイリオ</vt:lpstr>
      <vt:lpstr>Arial</vt:lpstr>
      <vt:lpstr>Calibri</vt:lpstr>
      <vt:lpstr>Trebuchet MS</vt:lpstr>
      <vt:lpstr>Wingdings 3</vt:lpstr>
      <vt:lpstr>ファセット</vt:lpstr>
      <vt:lpstr>身寄りのない方への 意思決定支援</vt:lpstr>
      <vt:lpstr>事例紹介</vt:lpstr>
      <vt:lpstr>本人と初回面談</vt:lpstr>
      <vt:lpstr>一度目の入院後、２回目の面談</vt:lpstr>
      <vt:lpstr>一度目の入院後、３回目の面談</vt:lpstr>
      <vt:lpstr>二度目の入院後、４回目の面談</vt:lpstr>
      <vt:lpstr>病状説明に同席</vt:lpstr>
      <vt:lpstr>病状説明後</vt:lpstr>
      <vt:lpstr>“もしものとき”を考えていただくために</vt:lpstr>
      <vt:lpstr>問題提起</vt:lpstr>
      <vt:lpstr>ご清聴ありがとうございました</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身寄りのない方への 意思決定支援</dc:title>
  <dc:creator>小林　陽子／Kobayashi,Yoko</dc:creator>
  <cp:lastModifiedBy>小林　陽子／Kobayashi,Yoko</cp:lastModifiedBy>
  <cp:revision>39</cp:revision>
  <cp:lastPrinted>2023-10-27T01:36:01Z</cp:lastPrinted>
  <dcterms:created xsi:type="dcterms:W3CDTF">2023-10-24T03:57:25Z</dcterms:created>
  <dcterms:modified xsi:type="dcterms:W3CDTF">2023-11-02T04:05:03Z</dcterms:modified>
</cp:coreProperties>
</file>