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559675" cy="10691813"/>
  <p:notesSz cx="6735763" cy="9866313"/>
  <p:defaultTextStyle>
    <a:defPPr>
      <a:defRPr lang="en-US"/>
    </a:defPPr>
    <a:lvl1pPr marL="0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1pPr>
    <a:lvl2pPr marL="467939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2pPr>
    <a:lvl3pPr marL="935876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3pPr>
    <a:lvl4pPr marL="1403814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4pPr>
    <a:lvl5pPr marL="1871753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5pPr>
    <a:lvl6pPr marL="2339691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6pPr>
    <a:lvl7pPr marL="2807629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7pPr>
    <a:lvl8pPr marL="3275567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8pPr>
    <a:lvl9pPr marL="3743506" algn="l" defTabSz="935876" rtl="0" eaLnBrk="1" latinLnBrk="0" hangingPunct="1">
      <a:defRPr sz="18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226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10/19/2023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2023/10/19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1pPr>
    <a:lvl2pPr marL="467939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2pPr>
    <a:lvl3pPr marL="935876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3pPr>
    <a:lvl4pPr marL="1403814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4pPr>
    <a:lvl5pPr marL="1871753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5pPr>
    <a:lvl6pPr marL="2339691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6pPr>
    <a:lvl7pPr marL="2807629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7pPr>
    <a:lvl8pPr marL="3275567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8pPr>
    <a:lvl9pPr marL="3743506" algn="l" defTabSz="935876" rtl="0" eaLnBrk="1" latinLnBrk="0" hangingPunct="1">
      <a:defRPr kumimoji="1" lang="ja-JP" sz="12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91362" y="874899"/>
            <a:ext cx="4301613" cy="10385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7942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691362" y="2050028"/>
            <a:ext cx="4301613" cy="21382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7942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91362" y="4652640"/>
            <a:ext cx="4301613" cy="25115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691362" y="5074507"/>
            <a:ext cx="4301613" cy="9509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353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691362" y="6460188"/>
            <a:ext cx="4301613" cy="25115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691362" y="6882054"/>
            <a:ext cx="4301613" cy="9509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353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691362" y="7984233"/>
            <a:ext cx="4301613" cy="48173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235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691362" y="8558932"/>
            <a:ext cx="4301613" cy="8423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235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691362" y="9762962"/>
            <a:ext cx="4301613" cy="25332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294261" y="874898"/>
            <a:ext cx="1883141" cy="60865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294261" y="1913400"/>
            <a:ext cx="1883141" cy="708817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294261" y="2622217"/>
            <a:ext cx="1883141" cy="96812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235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294261" y="3590338"/>
            <a:ext cx="1883141" cy="708817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294261" y="4299153"/>
            <a:ext cx="1883141" cy="9681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235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294261" y="5267276"/>
            <a:ext cx="1883141" cy="708817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294261" y="5976093"/>
            <a:ext cx="1883141" cy="195078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235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294261" y="7926878"/>
            <a:ext cx="1883141" cy="708817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118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294261" y="8635693"/>
            <a:ext cx="1883141" cy="13805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235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765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29" y="603348"/>
            <a:ext cx="4395231" cy="4000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29" y="4570025"/>
            <a:ext cx="4395231" cy="5559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28" y="10129086"/>
            <a:ext cx="1700927" cy="34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882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10/19/2023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144" y="10129086"/>
            <a:ext cx="2551390" cy="34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882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021" y="10129086"/>
            <a:ext cx="1700927" cy="34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882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082839" y="569243"/>
            <a:ext cx="0" cy="9559843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685837" rtl="0" eaLnBrk="1" latinLnBrk="0" hangingPunct="1">
        <a:lnSpc>
          <a:spcPct val="90000"/>
        </a:lnSpc>
        <a:spcBef>
          <a:spcPct val="0"/>
        </a:spcBef>
        <a:buNone/>
        <a:defRPr kumimoji="1" lang="ja-JP" sz="7942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71459" indent="-171459" algn="l" defTabSz="68583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lang="ja-JP" sz="21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14377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8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57296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5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00214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35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43132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35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886051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9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87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05" indent="-171459" algn="l" defTabSz="68583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8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7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5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73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91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10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8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46" algn="l" defTabSz="685837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秋の紅葉の背景イラスト（モミジ/イチョウ/枯れ葉/木の実）シームレスパターン | 無料フリーイラスト素材集【Frame illust】">
            <a:extLst>
              <a:ext uri="{FF2B5EF4-FFF2-40B4-BE49-F238E27FC236}">
                <a16:creationId xmlns:a16="http://schemas.microsoft.com/office/drawing/2014/main" id="{532A2591-FD2A-50E5-6E88-CFCE71120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3080"/>
            <a:ext cx="8813800" cy="10794620"/>
          </a:xfrm>
          <a:prstGeom prst="rect">
            <a:avLst/>
          </a:prstGeom>
          <a:gradFill>
            <a:gsLst>
              <a:gs pos="25000">
                <a:srgbClr val="DEFF8C">
                  <a:lumMod val="100000"/>
                  <a:alpha val="20000"/>
                </a:srgbClr>
              </a:gs>
              <a:gs pos="0">
                <a:srgbClr val="CCFF66">
                  <a:tint val="66000"/>
                  <a:satMod val="160000"/>
                </a:srgbClr>
              </a:gs>
              <a:gs pos="0">
                <a:srgbClr val="CCFF66">
                  <a:tint val="44500"/>
                  <a:satMod val="160000"/>
                </a:srgbClr>
              </a:gs>
              <a:gs pos="100000">
                <a:srgbClr val="CCFF66">
                  <a:tint val="23500"/>
                  <a:satMod val="160000"/>
                  <a:lumMod val="80000"/>
                  <a:alpha val="0"/>
                </a:srgbClr>
              </a:gs>
            </a:gsLst>
            <a:lin ang="2700000" scaled="1"/>
          </a:gradFill>
        </p:spPr>
      </p:pic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575966" y="732852"/>
            <a:ext cx="3902345" cy="505232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ja-JP" altLang="en-US" sz="2471" dirty="0">
                <a:ln w="19050">
                  <a:solidFill>
                    <a:srgbClr val="009900"/>
                  </a:solidFill>
                </a:ln>
                <a:solidFill>
                  <a:srgbClr val="009900"/>
                </a:solidFill>
                <a:effectLst>
                  <a:glow rad="139700">
                    <a:srgbClr val="FFFF00">
                      <a:alpha val="40000"/>
                    </a:srgb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津軽地域ケアネットワーク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351847" y="1501944"/>
            <a:ext cx="4294212" cy="862039"/>
          </a:xfrm>
        </p:spPr>
        <p:txBody>
          <a:bodyPr>
            <a:prstTxWarp prst="textArchUp">
              <a:avLst/>
            </a:prstTxWarp>
          </a:bodyPr>
          <a:lstStyle/>
          <a:p>
            <a:pPr algn="ctr"/>
            <a:r>
              <a:rPr lang="ja-JP" altLang="en-US" sz="4765" cap="none" dirty="0">
                <a:ln w="38100">
                  <a:solidFill>
                    <a:srgbClr val="009900"/>
                  </a:solidFill>
                </a:ln>
                <a:solidFill>
                  <a:srgbClr val="009900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交流会２０２</a:t>
            </a:r>
            <a:r>
              <a:rPr lang="en-US" altLang="ja-JP" sz="4765" cap="none" dirty="0">
                <a:ln w="38100">
                  <a:solidFill>
                    <a:srgbClr val="009900"/>
                  </a:solidFill>
                </a:ln>
                <a:solidFill>
                  <a:srgbClr val="009900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endParaRPr lang="ja-JP" altLang="en-US" sz="4765" cap="none" dirty="0">
              <a:ln w="38100">
                <a:solidFill>
                  <a:srgbClr val="009900"/>
                </a:solidFill>
              </a:ln>
              <a:solidFill>
                <a:srgbClr val="009900"/>
              </a:solidFill>
              <a:effectLst>
                <a:glow rad="228600">
                  <a:srgbClr val="FFFF00">
                    <a:alpha val="40000"/>
                  </a:srgb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496980" y="2561695"/>
            <a:ext cx="3902345" cy="208474"/>
          </a:xfrm>
        </p:spPr>
        <p:txBody>
          <a:bodyPr/>
          <a:lstStyle/>
          <a:p>
            <a:r>
              <a:rPr kumimoji="1" lang="ja-JP" sz="2400" b="1" dirty="0">
                <a:ln w="12700">
                  <a:solidFill>
                    <a:schemeClr val="accent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日時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697205" y="2812567"/>
            <a:ext cx="3902345" cy="789323"/>
          </a:xfrm>
        </p:spPr>
        <p:txBody>
          <a:bodyPr/>
          <a:lstStyle/>
          <a:p>
            <a:pPr>
              <a:lnSpc>
                <a:spcPts val="2912"/>
              </a:lnSpc>
            </a:pPr>
            <a:r>
              <a:rPr lang="en-US" altLang="ja-JP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2023</a:t>
            </a:r>
            <a:r>
              <a:rPr lang="ja-JP" altLang="en-US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 年 </a:t>
            </a:r>
            <a:r>
              <a:rPr lang="en-US" altLang="ja-JP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11</a:t>
            </a:r>
            <a:r>
              <a:rPr lang="ja-JP" altLang="en-US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 月 </a:t>
            </a:r>
            <a:r>
              <a:rPr lang="en-US" altLang="ja-JP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25</a:t>
            </a:r>
            <a:r>
              <a:rPr lang="ja-JP" altLang="en-US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 日（土）</a:t>
            </a:r>
          </a:p>
          <a:p>
            <a:pPr>
              <a:lnSpc>
                <a:spcPts val="2912"/>
              </a:lnSpc>
            </a:pPr>
            <a:r>
              <a:rPr lang="en-US" altLang="ja-JP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  13:30</a:t>
            </a:r>
            <a:r>
              <a:rPr lang="ja-JP" altLang="en-US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 ～ </a:t>
            </a:r>
            <a:r>
              <a:rPr lang="en-US" altLang="ja-JP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16:15(13:00</a:t>
            </a:r>
            <a:r>
              <a:rPr lang="ja-JP" altLang="en-US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開場</a:t>
            </a:r>
            <a:r>
              <a:rPr lang="en-US" altLang="ja-JP" sz="2000" dirty="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)</a:t>
            </a:r>
            <a:endParaRPr lang="ja-JP" altLang="en-US" sz="2000" dirty="0">
              <a:ln w="19050">
                <a:solidFill>
                  <a:schemeClr val="tx1"/>
                </a:solidFill>
              </a:ln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525166" y="3625497"/>
            <a:ext cx="3902345" cy="208474"/>
          </a:xfrm>
        </p:spPr>
        <p:txBody>
          <a:bodyPr/>
          <a:lstStyle/>
          <a:p>
            <a:r>
              <a:rPr kumimoji="1" lang="ja-JP" altLang="en-US" sz="2400" b="1" dirty="0">
                <a:ln w="12700">
                  <a:solidFill>
                    <a:schemeClr val="accent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場所</a:t>
            </a:r>
            <a:endParaRPr kumimoji="1" lang="ja-JP" sz="2400" b="1" dirty="0">
              <a:ln w="12700">
                <a:solidFill>
                  <a:schemeClr val="accent1"/>
                </a:solidFill>
              </a:ln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697205" y="3999842"/>
            <a:ext cx="3902345" cy="789323"/>
          </a:xfrm>
        </p:spPr>
        <p:txBody>
          <a:bodyPr/>
          <a:lstStyle/>
          <a:p>
            <a:r>
              <a:rPr lang="ja-JP" altLang="en-US" sz="20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青森県武道館 </a:t>
            </a:r>
            <a:r>
              <a:rPr lang="en-US" altLang="ja-JP" sz="20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1</a:t>
            </a:r>
            <a:r>
              <a:rPr lang="ja-JP" altLang="en-US" sz="20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階会議室</a:t>
            </a:r>
            <a:endParaRPr lang="en-US" altLang="ja-JP" sz="20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2471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</a:t>
            </a:r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〒</a:t>
            </a:r>
            <a:r>
              <a:rPr lang="en-US" altLang="ja-JP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036-8101</a:t>
            </a:r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弘前市豊田</a:t>
            </a:r>
            <a:r>
              <a:rPr lang="en-US" altLang="ja-JP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2</a:t>
            </a:r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丁目</a:t>
            </a:r>
            <a:r>
              <a:rPr lang="en-US" altLang="ja-JP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3</a:t>
            </a:r>
            <a:endParaRPr lang="ja-JP" altLang="en-US" sz="2471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8"/>
          </p:nvPr>
        </p:nvSpPr>
        <p:spPr>
          <a:xfrm>
            <a:off x="525166" y="4639318"/>
            <a:ext cx="3902345" cy="399882"/>
          </a:xfrm>
        </p:spPr>
        <p:txBody>
          <a:bodyPr/>
          <a:lstStyle/>
          <a:p>
            <a:r>
              <a:rPr lang="ja-JP" altLang="en-US" sz="2400" b="1" dirty="0">
                <a:ln w="12700">
                  <a:solidFill>
                    <a:schemeClr val="accent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内容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9"/>
          </p:nvPr>
        </p:nvSpPr>
        <p:spPr>
          <a:xfrm>
            <a:off x="699799" y="4980184"/>
            <a:ext cx="4655930" cy="3664849"/>
          </a:xfrm>
        </p:spPr>
        <p:txBody>
          <a:bodyPr/>
          <a:lstStyle/>
          <a:p>
            <a:r>
              <a:rPr lang="ja-JP" altLang="en-US" sz="16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第一部　パネルディスカッション</a:t>
            </a:r>
            <a:endParaRPr lang="en-US" altLang="ja-JP" sz="1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「身寄りのない方への意思決定支援」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コーディネーター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青森県社会福祉協議会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　生活支援課課長  葛西 勇樹 様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パネリスト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弘前地区消防事務組合  神 一也 様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弘前市福祉事務所 生活福祉課  福士 彩子 様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黒石在宅介護支援センター  白取 麻衣子 様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弘前総合医療センター  小林 陽子 様</a:t>
            </a:r>
            <a:endParaRPr lang="en-US" altLang="ja-JP" sz="1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6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　　　</a:t>
            </a:r>
            <a:endParaRPr lang="en-US" altLang="ja-JP" sz="1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6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第二部　グループワーク</a:t>
            </a:r>
            <a:endParaRPr lang="en-US" altLang="ja-JP" sz="1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「普段の意思決定支援で</a:t>
            </a:r>
            <a:endParaRPr lang="en-US" altLang="ja-JP" sz="14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400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　　　　　困っていること・できること」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0"/>
          </p:nvPr>
        </p:nvSpPr>
        <p:spPr>
          <a:xfrm>
            <a:off x="670494" y="9101548"/>
            <a:ext cx="3902345" cy="587138"/>
          </a:xfrm>
        </p:spPr>
        <p:txBody>
          <a:bodyPr/>
          <a:lstStyle/>
          <a:p>
            <a:pPr>
              <a:lnSpc>
                <a:spcPts val="1941"/>
              </a:lnSpc>
            </a:pPr>
            <a:r>
              <a:rPr lang="ja-JP" altLang="en-US" sz="1588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下記の</a:t>
            </a:r>
            <a:r>
              <a:rPr lang="en-US" altLang="ja-JP" sz="1588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URL</a:t>
            </a:r>
            <a:r>
              <a:rPr lang="ja-JP" altLang="en-US" sz="1588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または、</a:t>
            </a:r>
            <a:r>
              <a:rPr lang="en-US" altLang="ja-JP" sz="1588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QR</a:t>
            </a:r>
            <a:r>
              <a:rPr lang="ja-JP" altLang="en-US" sz="1588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コードより</a:t>
            </a:r>
            <a:endParaRPr lang="en-US" altLang="ja-JP" sz="1588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pPr>
              <a:lnSpc>
                <a:spcPts val="1941"/>
              </a:lnSpc>
            </a:pPr>
            <a:r>
              <a:rPr lang="ja-JP" altLang="en-US" sz="1588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アクセスしお申込み下さい。</a:t>
            </a:r>
            <a:endParaRPr lang="en-US" altLang="ja-JP" sz="1588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4"/>
          </p:nvPr>
        </p:nvSpPr>
        <p:spPr>
          <a:xfrm>
            <a:off x="4739078" y="3423669"/>
            <a:ext cx="1708351" cy="245991"/>
          </a:xfrm>
        </p:spPr>
        <p:txBody>
          <a:bodyPr/>
          <a:lstStyle/>
          <a:p>
            <a:r>
              <a:rPr kumimoji="1" lang="ja-JP" altLang="en-US" dirty="0">
                <a:ln w="12700">
                  <a:solidFill>
                    <a:schemeClr val="accent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主催</a:t>
            </a:r>
            <a:endParaRPr kumimoji="1" lang="ja-JP" dirty="0">
              <a:ln w="12700">
                <a:solidFill>
                  <a:schemeClr val="accent1"/>
                </a:solidFill>
              </a:ln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5"/>
          </p:nvPr>
        </p:nvSpPr>
        <p:spPr>
          <a:xfrm>
            <a:off x="4880456" y="3765702"/>
            <a:ext cx="1931879" cy="803619"/>
          </a:xfrm>
        </p:spPr>
        <p:txBody>
          <a:bodyPr/>
          <a:lstStyle/>
          <a:p>
            <a:r>
              <a:rPr kumimoji="1" lang="ja-JP" alt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津軽地域ケアネットワーク</a:t>
            </a:r>
            <a:endParaRPr kumimoji="1" lang="ja-JP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23" name="テキスト プレースホルダー 7">
            <a:extLst>
              <a:ext uri="{FF2B5EF4-FFF2-40B4-BE49-F238E27FC236}">
                <a16:creationId xmlns:a16="http://schemas.microsoft.com/office/drawing/2014/main" id="{156B9965-78C4-A79C-878E-CE94A69A288F}"/>
              </a:ext>
            </a:extLst>
          </p:cNvPr>
          <p:cNvSpPr txBox="1">
            <a:spLocks/>
          </p:cNvSpPr>
          <p:nvPr/>
        </p:nvSpPr>
        <p:spPr>
          <a:xfrm>
            <a:off x="496979" y="8691529"/>
            <a:ext cx="3902345" cy="3998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ln w="12700">
                  <a:solidFill>
                    <a:schemeClr val="accent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申し込み方法</a:t>
            </a:r>
          </a:p>
        </p:txBody>
      </p:sp>
      <p:sp>
        <p:nvSpPr>
          <p:cNvPr id="24" name="テキスト プレースホルダー 7">
            <a:extLst>
              <a:ext uri="{FF2B5EF4-FFF2-40B4-BE49-F238E27FC236}">
                <a16:creationId xmlns:a16="http://schemas.microsoft.com/office/drawing/2014/main" id="{98E104BF-0AD7-0FE3-FD4D-01A54070F409}"/>
              </a:ext>
            </a:extLst>
          </p:cNvPr>
          <p:cNvSpPr txBox="1">
            <a:spLocks/>
          </p:cNvSpPr>
          <p:nvPr/>
        </p:nvSpPr>
        <p:spPr>
          <a:xfrm>
            <a:off x="393814" y="10246788"/>
            <a:ext cx="8407179" cy="5871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412" b="1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＊詳細は</a:t>
            </a:r>
            <a:r>
              <a:rPr lang="ja-JP" altLang="en-US" sz="1412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そよかぜ</a:t>
            </a:r>
            <a:r>
              <a:rPr lang="en-US" altLang="ja-JP" sz="1412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HP</a:t>
            </a:r>
            <a:r>
              <a:rPr lang="ja-JP" altLang="en-US" sz="1412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をご参照下さい。</a:t>
            </a:r>
            <a:r>
              <a:rPr lang="en-US" altLang="ja-JP" sz="1412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http://www.hirosaki.aomori.med.or.jp/soyokaze/</a:t>
            </a:r>
          </a:p>
          <a:p>
            <a:pPr>
              <a:lnSpc>
                <a:spcPts val="2000"/>
              </a:lnSpc>
            </a:pPr>
            <a:endParaRPr lang="ja-JP" altLang="en-US" sz="1412" b="1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31" name="テキスト プレースホルダー 13">
            <a:extLst>
              <a:ext uri="{FF2B5EF4-FFF2-40B4-BE49-F238E27FC236}">
                <a16:creationId xmlns:a16="http://schemas.microsoft.com/office/drawing/2014/main" id="{6244C214-13AE-6782-CB48-A3AB0EC4AEB5}"/>
              </a:ext>
            </a:extLst>
          </p:cNvPr>
          <p:cNvSpPr txBox="1">
            <a:spLocks/>
          </p:cNvSpPr>
          <p:nvPr/>
        </p:nvSpPr>
        <p:spPr>
          <a:xfrm>
            <a:off x="4739078" y="4336833"/>
            <a:ext cx="1708351" cy="24599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18" dirty="0">
                <a:ln>
                  <a:solidFill>
                    <a:schemeClr val="accent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共催</a:t>
            </a:r>
          </a:p>
        </p:txBody>
      </p:sp>
      <p:sp>
        <p:nvSpPr>
          <p:cNvPr id="34" name="テキスト プレースホルダー 14">
            <a:extLst>
              <a:ext uri="{FF2B5EF4-FFF2-40B4-BE49-F238E27FC236}">
                <a16:creationId xmlns:a16="http://schemas.microsoft.com/office/drawing/2014/main" id="{90707081-49AA-EE67-FCB3-BC361F39F6FA}"/>
              </a:ext>
            </a:extLst>
          </p:cNvPr>
          <p:cNvSpPr txBox="1">
            <a:spLocks/>
          </p:cNvSpPr>
          <p:nvPr/>
        </p:nvSpPr>
        <p:spPr>
          <a:xfrm>
            <a:off x="4743080" y="4684447"/>
            <a:ext cx="2366845" cy="22262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・中南地域県民局地域健康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福祉部保健総室（弘前保健所）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・一般社団法人弘前市医師会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・一般社団法人弘前歯科医師会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・弘前薬剤師会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・青森県介護支援専門員協会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津軽支部会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・青森県看護協会中弘南黒支部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・弘前市第一地域包括支援センター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pPr algn="r"/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pPr algn="r"/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（順不同）</a:t>
            </a:r>
          </a:p>
        </p:txBody>
      </p:sp>
      <p:sp>
        <p:nvSpPr>
          <p:cNvPr id="35" name="テキスト プレースホルダー 13">
            <a:extLst>
              <a:ext uri="{FF2B5EF4-FFF2-40B4-BE49-F238E27FC236}">
                <a16:creationId xmlns:a16="http://schemas.microsoft.com/office/drawing/2014/main" id="{26648B1C-7C64-D514-7CF5-4ECC08C96897}"/>
              </a:ext>
            </a:extLst>
          </p:cNvPr>
          <p:cNvSpPr txBox="1">
            <a:spLocks/>
          </p:cNvSpPr>
          <p:nvPr/>
        </p:nvSpPr>
        <p:spPr>
          <a:xfrm>
            <a:off x="4787904" y="6868282"/>
            <a:ext cx="1708351" cy="24599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18" dirty="0">
                <a:ln w="12700">
                  <a:solidFill>
                    <a:schemeClr val="accent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後援</a:t>
            </a:r>
          </a:p>
        </p:txBody>
      </p:sp>
      <p:sp>
        <p:nvSpPr>
          <p:cNvPr id="36" name="テキスト プレースホルダー 14">
            <a:extLst>
              <a:ext uri="{FF2B5EF4-FFF2-40B4-BE49-F238E27FC236}">
                <a16:creationId xmlns:a16="http://schemas.microsoft.com/office/drawing/2014/main" id="{87D7E91F-84B8-4306-DAC4-5E761D76218E}"/>
              </a:ext>
            </a:extLst>
          </p:cNvPr>
          <p:cNvSpPr txBox="1">
            <a:spLocks/>
          </p:cNvSpPr>
          <p:nvPr/>
        </p:nvSpPr>
        <p:spPr>
          <a:xfrm>
            <a:off x="4754286" y="7207594"/>
            <a:ext cx="2805389" cy="22262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・一般社団法人南黒医師会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・南黒歯科医師会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・青森県訪問看護ステーション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連絡協議会中弘南黒支部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・青森県医療ソーシャルワーカー協会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・板柳町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・西目屋村地域包括支援センター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・公立大学法人青森県立保健大学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・青森県・弘前大学医学部附属病院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脳卒中・心臓病等総合支援センター</a:t>
            </a:r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endParaRPr lang="en-US" altLang="ja-JP" sz="1147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lang="ja-JP" altLang="en-US" sz="1147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　　　　　　　　　　　（順不同）</a:t>
            </a: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8447C79F-97CC-526B-F8D3-5E7BE3F0D32E}"/>
              </a:ext>
            </a:extLst>
          </p:cNvPr>
          <p:cNvCxnSpPr>
            <a:cxnSpLocks/>
          </p:cNvCxnSpPr>
          <p:nvPr/>
        </p:nvCxnSpPr>
        <p:spPr>
          <a:xfrm>
            <a:off x="4582559" y="2770169"/>
            <a:ext cx="0" cy="69846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716D72D9-AC5D-9589-2C0C-5AA2BD28B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26" y="820601"/>
            <a:ext cx="1973164" cy="2002003"/>
          </a:xfrm>
          <a:prstGeom prst="rect">
            <a:avLst/>
          </a:prstGeom>
        </p:spPr>
      </p:pic>
      <p:sp>
        <p:nvSpPr>
          <p:cNvPr id="12" name="テキスト プレースホルダー 11"/>
          <p:cNvSpPr>
            <a:spLocks noGrp="1"/>
          </p:cNvSpPr>
          <p:nvPr>
            <p:ph type="body" sz="quarter" idx="22"/>
          </p:nvPr>
        </p:nvSpPr>
        <p:spPr>
          <a:xfrm>
            <a:off x="5256875" y="1192539"/>
            <a:ext cx="1615666" cy="588374"/>
          </a:xfrm>
        </p:spPr>
        <p:txBody>
          <a:bodyPr/>
          <a:lstStyle/>
          <a:p>
            <a:r>
              <a:rPr lang="ja-JP" altLang="en-US" sz="2471" dirty="0">
                <a:ln w="28575">
                  <a:solidFill>
                    <a:schemeClr val="accent1"/>
                  </a:solidFill>
                </a:ln>
                <a:solidFill>
                  <a:srgbClr val="FF0000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参加費無料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092267B-CA64-A43E-8B1F-9918673FA481}"/>
              </a:ext>
            </a:extLst>
          </p:cNvPr>
          <p:cNvSpPr txBox="1"/>
          <p:nvPr/>
        </p:nvSpPr>
        <p:spPr>
          <a:xfrm>
            <a:off x="573387" y="9754775"/>
            <a:ext cx="3040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>
                <a:ln w="19050">
                  <a:solidFill>
                    <a:schemeClr val="tx1"/>
                  </a:solidFill>
                </a:ln>
                <a:latin typeface="游明朝 Light" panose="02020300000000000000" pitchFamily="18" charset="-128"/>
                <a:ea typeface="游明朝 Light" panose="02020300000000000000" pitchFamily="18" charset="-128"/>
              </a:rPr>
              <a:t>https://forms.gle/3WbY9tonWfsWWoAK7</a:t>
            </a:r>
            <a:endParaRPr kumimoji="1" lang="ja-JP" altLang="en-US" sz="1200" dirty="0">
              <a:ln w="19050">
                <a:solidFill>
                  <a:schemeClr val="tx1"/>
                </a:solidFill>
              </a:ln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03C573C-A83B-1A42-5C6C-25E6449507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6033" y="9364169"/>
            <a:ext cx="856393" cy="85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256207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2012-11-22T06:20:00+00:00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654088</Value>
    </PublishStatusLookup>
    <APAuthor xmlns="1119c2e5-8fb9-4d5f-baf1-202c530f2c34">
      <UserInfo>
        <DisplayName>System Account</DisplayName>
        <AccountId>1073741823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true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LocMarketGroupTiers2 xmlns="1119c2e5-8fb9-4d5f-baf1-202c530f2c34" xsi:nil="true"/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Presentation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TP103896073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B068D2A4-75C8-4373-B884-E1D04C7C3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69EC3-10DA-41C9-A35A-54576295A621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1119c2e5-8fb9-4d5f-baf1-202c530f2c3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147</TotalTime>
  <Words>289</Words>
  <Application>Microsoft Office PowerPoint</Application>
  <PresentationFormat>ユーザー設定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游明朝 Light</vt:lpstr>
      <vt:lpstr>Arial</vt:lpstr>
      <vt:lpstr>Calibri</vt:lpstr>
      <vt:lpstr>Impact</vt:lpstr>
      <vt:lpstr>学生のチラシ 8.5 x 11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有馬 圭祐</dc:creator>
  <cp:lastModifiedBy>有馬 圭祐</cp:lastModifiedBy>
  <cp:revision>14</cp:revision>
  <cp:lastPrinted>2022-08-28T04:32:14Z</cp:lastPrinted>
  <dcterms:created xsi:type="dcterms:W3CDTF">2022-08-28T03:05:20Z</dcterms:created>
  <dcterms:modified xsi:type="dcterms:W3CDTF">2023-10-19T04:25:30Z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